
<file path=[Content_Types].xml><?xml version="1.0" encoding="utf-8"?>
<Types xmlns="http://schemas.openxmlformats.org/package/2006/content-types">
  <Default Extension="jpeg" ContentType="image/jpeg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3"/>
    <p:sldMasterId id="2147483672" r:id="rId4"/>
  </p:sldMasterIdLst>
  <p:sldIdLst>
    <p:sldId id="270" r:id="rId5"/>
    <p:sldId id="365" r:id="rId6"/>
    <p:sldId id="414" r:id="rId7"/>
    <p:sldId id="415" r:id="rId8"/>
    <p:sldId id="468" r:id="rId9"/>
    <p:sldId id="464" r:id="rId10"/>
    <p:sldId id="469" r:id="rId11"/>
    <p:sldId id="471" r:id="rId12"/>
    <p:sldId id="474" r:id="rId13"/>
    <p:sldId id="271" r:id="rId14"/>
    <p:sldId id="47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A8B5"/>
    <a:srgbClr val="E97100"/>
    <a:srgbClr val="138787"/>
    <a:srgbClr val="64F9FD"/>
    <a:srgbClr val="1105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66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1908" y="108"/>
      </p:cViewPr>
      <p:guideLst>
        <p:guide orient="horz" pos="2340"/>
        <p:guide pos="38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GI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en-US" altLang="ko-KR" dirty="0"/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en-US" altLang="ko-KR" dirty="0"/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en-US" altLang="ko-KR" dirty="0"/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en-US" altLang="ko-KR" dirty="0"/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/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092000" y="545824"/>
            <a:ext cx="8100000" cy="27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effectLst/>
                <a:latin typeface="+mn-lt"/>
                <a:ea typeface="+mj-ea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3575404"/>
            <a:ext cx="8100000" cy="27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effectLst/>
                <a:latin typeface="+mn-lt"/>
                <a:ea typeface="+mj-ea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/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/>
          <p:cNvSpPr/>
          <p:nvPr userDrawn="1"/>
        </p:nvSpPr>
        <p:spPr>
          <a:xfrm flipH="1" flipV="1">
            <a:off x="5119026" y="0"/>
            <a:ext cx="7072972" cy="6858000"/>
          </a:xfrm>
          <a:custGeom>
            <a:avLst/>
            <a:gdLst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2" y="0"/>
            <a:ext cx="7072972" cy="6858000"/>
          </a:xfrm>
          <a:custGeom>
            <a:avLst/>
            <a:gdLst>
              <a:gd name="connsiteX0" fmla="*/ 0 w 6200775"/>
              <a:gd name="connsiteY0" fmla="*/ 0 h 6858000"/>
              <a:gd name="connsiteX1" fmla="*/ 2158503 w 6200775"/>
              <a:gd name="connsiteY1" fmla="*/ 0 h 6858000"/>
              <a:gd name="connsiteX2" fmla="*/ 6200775 w 6200775"/>
              <a:gd name="connsiteY2" fmla="*/ 3676650 h 6858000"/>
              <a:gd name="connsiteX3" fmla="*/ 3307176 w 6200775"/>
              <a:gd name="connsiteY3" fmla="*/ 6858000 h 6858000"/>
              <a:gd name="connsiteX4" fmla="*/ 0 w 6200775"/>
              <a:gd name="connsiteY4" fmla="*/ 6858000 h 6858000"/>
              <a:gd name="connsiteX0-1" fmla="*/ 0 w 7424664"/>
              <a:gd name="connsiteY0-2" fmla="*/ 0 h 6858000"/>
              <a:gd name="connsiteX1-3" fmla="*/ 2158503 w 7424664"/>
              <a:gd name="connsiteY1-4" fmla="*/ 0 h 6858000"/>
              <a:gd name="connsiteX2-5" fmla="*/ 7424664 w 7424664"/>
              <a:gd name="connsiteY2-6" fmla="*/ 2326151 h 6858000"/>
              <a:gd name="connsiteX3-7" fmla="*/ 3307176 w 7424664"/>
              <a:gd name="connsiteY3-8" fmla="*/ 6858000 h 6858000"/>
              <a:gd name="connsiteX4-9" fmla="*/ 0 w 7424664"/>
              <a:gd name="connsiteY4-10" fmla="*/ 6858000 h 6858000"/>
              <a:gd name="connsiteX5" fmla="*/ 0 w 7424664"/>
              <a:gd name="connsiteY5" fmla="*/ 0 h 6858000"/>
              <a:gd name="connsiteX0-11" fmla="*/ 0 w 7424664"/>
              <a:gd name="connsiteY0-12" fmla="*/ 0 h 6858000"/>
              <a:gd name="connsiteX1-13" fmla="*/ 7424664 w 7424664"/>
              <a:gd name="connsiteY1-14" fmla="*/ 2326151 h 6858000"/>
              <a:gd name="connsiteX2-15" fmla="*/ 3307176 w 7424664"/>
              <a:gd name="connsiteY2-16" fmla="*/ 6858000 h 6858000"/>
              <a:gd name="connsiteX3-17" fmla="*/ 0 w 7424664"/>
              <a:gd name="connsiteY3-18" fmla="*/ 6858000 h 6858000"/>
              <a:gd name="connsiteX4-19" fmla="*/ 0 w 7424664"/>
              <a:gd name="connsiteY4-20" fmla="*/ 0 h 6858000"/>
              <a:gd name="connsiteX0-21" fmla="*/ 0 w 6904159"/>
              <a:gd name="connsiteY0-22" fmla="*/ 0 h 6858000"/>
              <a:gd name="connsiteX1-23" fmla="*/ 6904159 w 6904159"/>
              <a:gd name="connsiteY1-24" fmla="*/ 1805646 h 6858000"/>
              <a:gd name="connsiteX2-25" fmla="*/ 3307176 w 6904159"/>
              <a:gd name="connsiteY2-26" fmla="*/ 6858000 h 6858000"/>
              <a:gd name="connsiteX3-27" fmla="*/ 0 w 6904159"/>
              <a:gd name="connsiteY3-28" fmla="*/ 6858000 h 6858000"/>
              <a:gd name="connsiteX4-29" fmla="*/ 0 w 6904159"/>
              <a:gd name="connsiteY4-30" fmla="*/ 0 h 6858000"/>
              <a:gd name="connsiteX0-31" fmla="*/ 0 w 7072972"/>
              <a:gd name="connsiteY0-32" fmla="*/ 0 h 6858000"/>
              <a:gd name="connsiteX1-33" fmla="*/ 7072972 w 7072972"/>
              <a:gd name="connsiteY1-34" fmla="*/ 1890052 h 6858000"/>
              <a:gd name="connsiteX2-35" fmla="*/ 3307176 w 7072972"/>
              <a:gd name="connsiteY2-36" fmla="*/ 6858000 h 6858000"/>
              <a:gd name="connsiteX3-37" fmla="*/ 0 w 7072972"/>
              <a:gd name="connsiteY3-38" fmla="*/ 6858000 h 6858000"/>
              <a:gd name="connsiteX4-39" fmla="*/ 0 w 7072972"/>
              <a:gd name="connsiteY4-40" fmla="*/ 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/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/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/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/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/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/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/>
            <p:cNvCxnSpPr/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/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/>
          <p:cNvSpPr>
            <a:spLocks noGrp="1"/>
          </p:cNvSpPr>
          <p:nvPr>
            <p:ph type="pic" sz="quarter" idx="10" hasCustomPrompt="1"/>
          </p:nvPr>
        </p:nvSpPr>
        <p:spPr>
          <a:xfrm>
            <a:off x="4227514" y="0"/>
            <a:ext cx="7964489" cy="6858000"/>
          </a:xfrm>
          <a:custGeom>
            <a:avLst/>
            <a:gdLst>
              <a:gd name="connsiteX0" fmla="*/ 7895557 w 7964489"/>
              <a:gd name="connsiteY0" fmla="*/ 1035541 h 6858000"/>
              <a:gd name="connsiteX1" fmla="*/ 6561027 w 7964489"/>
              <a:gd name="connsiteY1" fmla="*/ 6858000 h 6858000"/>
              <a:gd name="connsiteX2" fmla="*/ 3421268 w 7964489"/>
              <a:gd name="connsiteY2" fmla="*/ 6858000 h 6858000"/>
              <a:gd name="connsiteX3" fmla="*/ 4816845 w 7964489"/>
              <a:gd name="connsiteY3" fmla="*/ 380744 h 6858000"/>
              <a:gd name="connsiteX4" fmla="*/ 3224260 w 7964489"/>
              <a:gd name="connsiteY4" fmla="*/ 6858000 h 6858000"/>
              <a:gd name="connsiteX5" fmla="*/ 0 w 7964489"/>
              <a:gd name="connsiteY5" fmla="*/ 6858000 h 6858000"/>
              <a:gd name="connsiteX6" fmla="*/ 5167647 w 7964489"/>
              <a:gd name="connsiteY6" fmla="*/ 0 h 6858000"/>
              <a:gd name="connsiteX7" fmla="*/ 7964489 w 7964489"/>
              <a:gd name="connsiteY7" fmla="*/ 0 h 6858000"/>
              <a:gd name="connsiteX8" fmla="*/ 7964489 w 7964489"/>
              <a:gd name="connsiteY8" fmla="*/ 581734 h 6858000"/>
              <a:gd name="connsiteX9" fmla="*/ 3748483 w 7964489"/>
              <a:gd name="connsiteY9" fmla="*/ 59826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64489" h="6858000">
                <a:moveTo>
                  <a:pt x="7895557" y="1035541"/>
                </a:moveTo>
                <a:lnTo>
                  <a:pt x="6561027" y="6858000"/>
                </a:lnTo>
                <a:lnTo>
                  <a:pt x="3421268" y="6858000"/>
                </a:lnTo>
                <a:close/>
                <a:moveTo>
                  <a:pt x="4816845" y="380744"/>
                </a:moveTo>
                <a:lnTo>
                  <a:pt x="3224260" y="6858000"/>
                </a:lnTo>
                <a:lnTo>
                  <a:pt x="0" y="6858000"/>
                </a:lnTo>
                <a:close/>
                <a:moveTo>
                  <a:pt x="5167647" y="0"/>
                </a:moveTo>
                <a:lnTo>
                  <a:pt x="7964489" y="0"/>
                </a:lnTo>
                <a:lnTo>
                  <a:pt x="7964489" y="581734"/>
                </a:lnTo>
                <a:lnTo>
                  <a:pt x="3748483" y="598267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  <a:endParaRPr lang="en-US" altLang="ko-K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  <a:endParaRPr lang="en-US" altLang="ko-KR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/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extBox 58"/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Change Fill Color &amp;</a:t>
            </a:r>
            <a:endParaRPr lang="en-US" altLang="ko-KR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TextBox 59"/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TextBox 60"/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rPr>
              <a:t>FREE </a:t>
            </a:r>
            <a:endParaRPr lang="en-US" altLang="ko-KR" sz="2800" b="1" dirty="0">
              <a:solidFill>
                <a:schemeClr val="bg1"/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rPr>
              <a:t>PPT TEMPLATES</a:t>
            </a:r>
            <a:endParaRPr lang="en-US" altLang="ko-KR" sz="2800" b="1" dirty="0">
              <a:solidFill>
                <a:schemeClr val="bg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.xml"/><Relationship Id="rId8" Type="http://schemas.openxmlformats.org/officeDocument/2006/relationships/slideLayout" Target="../slideLayouts/slideLayout10.xml"/><Relationship Id="rId7" Type="http://schemas.openxmlformats.org/officeDocument/2006/relationships/slideLayout" Target="../slideLayouts/slideLayout9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20" Type="http://schemas.openxmlformats.org/officeDocument/2006/relationships/slideLayout" Target="../slideLayouts/slideLayout22.xml"/><Relationship Id="rId2" Type="http://schemas.openxmlformats.org/officeDocument/2006/relationships/slideLayout" Target="../slideLayouts/slideLayout4.xml"/><Relationship Id="rId19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</p:sldLayoutIdLst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3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3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.xml"/><Relationship Id="rId7" Type="http://schemas.openxmlformats.org/officeDocument/2006/relationships/image" Target="../media/image22.png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image" Target="../media/image24.png"/><Relationship Id="rId1" Type="http://schemas.openxmlformats.org/officeDocument/2006/relationships/image" Target="../media/image23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6913273" y="503553"/>
            <a:ext cx="5008441" cy="9220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CodingCity</a:t>
            </a:r>
            <a:endParaRPr lang="en-US" sz="54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13334" y="1554987"/>
            <a:ext cx="5008380" cy="9531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uk-UA" altLang="en-US" sz="1865" dirty="0">
                <a:solidFill>
                  <a:schemeClr val="bg1"/>
                </a:solidFill>
                <a:cs typeface="Arial" panose="020B0604020202020204" pitchFamily="34" charset="0"/>
              </a:rPr>
              <a:t>Проект для курсу програмування </a:t>
            </a:r>
            <a:r>
              <a:rPr lang="en-US" altLang="en-US" sz="1865" dirty="0">
                <a:solidFill>
                  <a:schemeClr val="bg1"/>
                </a:solidFill>
                <a:cs typeface="Arial" panose="020B0604020202020204" pitchFamily="34" charset="0"/>
              </a:rPr>
              <a:t>LOGOS JAVA DEVELOPER</a:t>
            </a:r>
            <a:br>
              <a:rPr lang="en-US" altLang="en-US" sz="1865" dirty="0">
                <a:solidFill>
                  <a:schemeClr val="bg1"/>
                </a:solidFill>
                <a:cs typeface="Arial" panose="020B0604020202020204" pitchFamily="34" charset="0"/>
              </a:rPr>
            </a:br>
            <a:r>
              <a:rPr lang="uk-UA" altLang="en-US" sz="1865" dirty="0">
                <a:solidFill>
                  <a:schemeClr val="bg1"/>
                </a:solidFill>
                <a:cs typeface="Arial" panose="020B0604020202020204" pitchFamily="34" charset="0"/>
              </a:rPr>
              <a:t>Виконав Олександр Гладун</a:t>
            </a:r>
            <a:endParaRPr lang="uk-UA" altLang="en-US" sz="1865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978354" y="714689"/>
            <a:ext cx="4777152" cy="110680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Q&amp;A</a:t>
            </a:r>
            <a:endParaRPr lang="en-US" sz="6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714194" y="401634"/>
            <a:ext cx="4777152" cy="17532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uk-UA" sz="54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Thank for  your atention</a:t>
            </a:r>
            <a:endParaRPr lang="en-US" altLang="uk-UA" sz="54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Замещающая рамка рисунка 4" descr="DV1X281XkAAbUGw"/>
          <p:cNvPicPr>
            <a:picLocks noChangeAspect="1"/>
          </p:cNvPicPr>
          <p:nvPr>
            <p:ph type="pic" idx="12"/>
          </p:nvPr>
        </p:nvPicPr>
        <p:blipFill>
          <a:blip r:embed="rId1"/>
          <a:srcRect r="870" b="52777"/>
          <a:stretch>
            <a:fillRect/>
          </a:stretch>
        </p:blipFill>
        <p:spPr>
          <a:xfrm>
            <a:off x="0" y="0"/>
            <a:ext cx="12191365" cy="3239135"/>
          </a:xfrm>
          <a:prstGeom prst="rect">
            <a:avLst/>
          </a:prstGeom>
        </p:spPr>
      </p:pic>
      <p:pic>
        <p:nvPicPr>
          <p:cNvPr id="4" name="Замещающая рамка рисунка 3" descr="photo_2020-08-16_02-15-48"/>
          <p:cNvPicPr>
            <a:picLocks noChangeAspect="1"/>
          </p:cNvPicPr>
          <p:nvPr>
            <p:ph type="pic" idx="15"/>
          </p:nvPr>
        </p:nvPicPr>
        <p:blipFill>
          <a:blip r:embed="rId2"/>
          <a:srcRect t="4699" r="867" b="29243"/>
          <a:stretch>
            <a:fillRect/>
          </a:stretch>
        </p:blipFill>
        <p:spPr>
          <a:xfrm>
            <a:off x="4946650" y="1997075"/>
            <a:ext cx="2298065" cy="229806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946542" y="4294951"/>
            <a:ext cx="2298160" cy="10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" name="Oval 11"/>
          <p:cNvSpPr/>
          <p:nvPr/>
        </p:nvSpPr>
        <p:spPr>
          <a:xfrm>
            <a:off x="5735622" y="3978498"/>
            <a:ext cx="720000" cy="72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0" name="Group 43"/>
          <p:cNvGrpSpPr/>
          <p:nvPr/>
        </p:nvGrpSpPr>
        <p:grpSpPr>
          <a:xfrm>
            <a:off x="5558472" y="5898305"/>
            <a:ext cx="1074300" cy="309125"/>
            <a:chOff x="3130166" y="5667342"/>
            <a:chExt cx="1254837" cy="36107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1" name="Rounded Rectangle 3"/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2" name="Rounded Rectangle 39"/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Rounded Rectangle 2"/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Group 15"/>
          <p:cNvGrpSpPr/>
          <p:nvPr/>
        </p:nvGrpSpPr>
        <p:grpSpPr>
          <a:xfrm>
            <a:off x="5195522" y="4779046"/>
            <a:ext cx="1800200" cy="521878"/>
            <a:chOff x="2851759" y="3796461"/>
            <a:chExt cx="1800000" cy="521878"/>
          </a:xfrm>
        </p:grpSpPr>
        <p:sp>
          <p:nvSpPr>
            <p:cNvPr id="37" name="Text Placeholder 3"/>
            <p:cNvSpPr txBox="1"/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uk-UA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Я</a:t>
              </a:r>
              <a:endParaRPr lang="uk-UA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8" name="Text Placeholder 5"/>
            <p:cNvSpPr txBox="1"/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dirty="0">
                  <a:solidFill>
                    <a:schemeClr val="accent3"/>
                  </a:solidFill>
                </a:rPr>
                <a:t>All in one</a:t>
              </a:r>
              <a:endParaRPr lang="en-US" sz="1200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5195422" y="5364270"/>
            <a:ext cx="1800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Розробив ідею та реалізував її</a:t>
            </a:r>
            <a:endParaRPr lang="uk-UA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" name="Oval 21"/>
          <p:cNvSpPr>
            <a:spLocks noChangeAspect="1"/>
          </p:cNvSpPr>
          <p:nvPr/>
        </p:nvSpPr>
        <p:spPr>
          <a:xfrm>
            <a:off x="5898332" y="4139933"/>
            <a:ext cx="395260" cy="396194"/>
          </a:xfrm>
          <a:custGeom>
            <a:avLst/>
            <a:gdLst/>
            <a:ahLst/>
            <a:cxnLst/>
            <a:rect l="l" t="t" r="r" b="b"/>
            <a:pathLst>
              <a:path w="3866431" h="3921936">
                <a:moveTo>
                  <a:pt x="3673551" y="1918004"/>
                </a:moveTo>
                <a:lnTo>
                  <a:pt x="3689615" y="1928004"/>
                </a:lnTo>
                <a:lnTo>
                  <a:pt x="3673551" y="1923989"/>
                </a:lnTo>
                <a:close/>
                <a:moveTo>
                  <a:pt x="1973868" y="1267034"/>
                </a:moveTo>
                <a:cubicBezTo>
                  <a:pt x="1644528" y="1247265"/>
                  <a:pt x="1335642" y="1460585"/>
                  <a:pt x="1246922" y="1791693"/>
                </a:cubicBezTo>
                <a:cubicBezTo>
                  <a:pt x="1145527" y="2170102"/>
                  <a:pt x="1370092" y="2559060"/>
                  <a:pt x="1748502" y="2660455"/>
                </a:cubicBezTo>
                <a:cubicBezTo>
                  <a:pt x="2126911" y="2761848"/>
                  <a:pt x="2515869" y="2537284"/>
                  <a:pt x="2617263" y="2158875"/>
                </a:cubicBezTo>
                <a:cubicBezTo>
                  <a:pt x="2718658" y="1780466"/>
                  <a:pt x="2494093" y="1391508"/>
                  <a:pt x="2115683" y="1290113"/>
                </a:cubicBezTo>
                <a:cubicBezTo>
                  <a:pt x="2068382" y="1277439"/>
                  <a:pt x="2020916" y="1269858"/>
                  <a:pt x="1973868" y="1267034"/>
                </a:cubicBezTo>
                <a:close/>
                <a:moveTo>
                  <a:pt x="1884148" y="778913"/>
                </a:moveTo>
                <a:cubicBezTo>
                  <a:pt x="2001814" y="774234"/>
                  <a:pt x="2122171" y="786977"/>
                  <a:pt x="2241901" y="819059"/>
                </a:cubicBezTo>
                <a:cubicBezTo>
                  <a:pt x="2880466" y="990162"/>
                  <a:pt x="3259419" y="1646529"/>
                  <a:pt x="3088317" y="2285093"/>
                </a:cubicBezTo>
                <a:cubicBezTo>
                  <a:pt x="2917214" y="2923658"/>
                  <a:pt x="2260847" y="3302611"/>
                  <a:pt x="1622284" y="3131508"/>
                </a:cubicBezTo>
                <a:cubicBezTo>
                  <a:pt x="983718" y="2960406"/>
                  <a:pt x="604765" y="2304038"/>
                  <a:pt x="775868" y="1665473"/>
                </a:cubicBezTo>
                <a:cubicBezTo>
                  <a:pt x="914889" y="1146640"/>
                  <a:pt x="1374260" y="799191"/>
                  <a:pt x="1884148" y="778913"/>
                </a:cubicBezTo>
                <a:close/>
                <a:moveTo>
                  <a:pt x="1877044" y="601672"/>
                </a:moveTo>
                <a:cubicBezTo>
                  <a:pt x="1291617" y="624954"/>
                  <a:pt x="764192" y="1023877"/>
                  <a:pt x="604575" y="1619576"/>
                </a:cubicBezTo>
                <a:cubicBezTo>
                  <a:pt x="408124" y="2352745"/>
                  <a:pt x="843218" y="3106349"/>
                  <a:pt x="1576386" y="3302801"/>
                </a:cubicBezTo>
                <a:cubicBezTo>
                  <a:pt x="2309553" y="3499253"/>
                  <a:pt x="3063157" y="3064158"/>
                  <a:pt x="3259610" y="2330990"/>
                </a:cubicBezTo>
                <a:cubicBezTo>
                  <a:pt x="3456061" y="1597823"/>
                  <a:pt x="3020967" y="844219"/>
                  <a:pt x="2287799" y="647766"/>
                </a:cubicBezTo>
                <a:cubicBezTo>
                  <a:pt x="2150330" y="610931"/>
                  <a:pt x="2012143" y="596300"/>
                  <a:pt x="1877044" y="601672"/>
                </a:cubicBezTo>
                <a:close/>
                <a:moveTo>
                  <a:pt x="2155203" y="0"/>
                </a:moveTo>
                <a:lnTo>
                  <a:pt x="2726520" y="153083"/>
                </a:lnTo>
                <a:lnTo>
                  <a:pt x="2718332" y="639676"/>
                </a:lnTo>
                <a:lnTo>
                  <a:pt x="2703388" y="635671"/>
                </a:lnTo>
                <a:cubicBezTo>
                  <a:pt x="2825157" y="704200"/>
                  <a:pt x="2935213" y="788233"/>
                  <a:pt x="3028302" y="887881"/>
                </a:cubicBezTo>
                <a:lnTo>
                  <a:pt x="3461490" y="780167"/>
                </a:lnTo>
                <a:lnTo>
                  <a:pt x="3739170" y="1302405"/>
                </a:lnTo>
                <a:lnTo>
                  <a:pt x="3430511" y="1580676"/>
                </a:lnTo>
                <a:cubicBezTo>
                  <a:pt x="3469203" y="1721610"/>
                  <a:pt x="3487439" y="1869186"/>
                  <a:pt x="3480892" y="2019195"/>
                </a:cubicBezTo>
                <a:lnTo>
                  <a:pt x="3866431" y="2233221"/>
                </a:lnTo>
                <a:lnTo>
                  <a:pt x="3713346" y="2804538"/>
                </a:lnTo>
                <a:lnTo>
                  <a:pt x="3245518" y="2796670"/>
                </a:lnTo>
                <a:cubicBezTo>
                  <a:pt x="3186368" y="2895500"/>
                  <a:pt x="3114705" y="2984636"/>
                  <a:pt x="3034406" y="3064209"/>
                </a:cubicBezTo>
                <a:lnTo>
                  <a:pt x="3188044" y="3465205"/>
                </a:lnTo>
                <a:lnTo>
                  <a:pt x="2703542" y="3804459"/>
                </a:lnTo>
                <a:lnTo>
                  <a:pt x="2511083" y="3637373"/>
                </a:lnTo>
                <a:lnTo>
                  <a:pt x="2510721" y="3637782"/>
                </a:lnTo>
                <a:lnTo>
                  <a:pt x="2469028" y="3600862"/>
                </a:lnTo>
                <a:lnTo>
                  <a:pt x="2336049" y="3485413"/>
                </a:lnTo>
                <a:lnTo>
                  <a:pt x="2337504" y="3484394"/>
                </a:lnTo>
                <a:lnTo>
                  <a:pt x="2321804" y="3470491"/>
                </a:lnTo>
                <a:cubicBezTo>
                  <a:pt x="2198912" y="3505261"/>
                  <a:pt x="2070236" y="3521441"/>
                  <a:pt x="1939394" y="3520711"/>
                </a:cubicBezTo>
                <a:lnTo>
                  <a:pt x="1716657" y="3921936"/>
                </a:lnTo>
                <a:lnTo>
                  <a:pt x="1145338" y="3768853"/>
                </a:lnTo>
                <a:lnTo>
                  <a:pt x="1153058" y="3310015"/>
                </a:lnTo>
                <a:cubicBezTo>
                  <a:pt x="1031991" y="3241016"/>
                  <a:pt x="922646" y="3156634"/>
                  <a:pt x="830223" y="3056799"/>
                </a:cubicBezTo>
                <a:lnTo>
                  <a:pt x="837628" y="3072678"/>
                </a:lnTo>
                <a:lnTo>
                  <a:pt x="359851" y="3165234"/>
                </a:lnTo>
                <a:lnTo>
                  <a:pt x="109883" y="2629179"/>
                </a:lnTo>
                <a:lnTo>
                  <a:pt x="433005" y="2367184"/>
                </a:lnTo>
                <a:cubicBezTo>
                  <a:pt x="398515" y="2240774"/>
                  <a:pt x="380498" y="2109034"/>
                  <a:pt x="380471" y="1974963"/>
                </a:cubicBezTo>
                <a:lnTo>
                  <a:pt x="0" y="1763749"/>
                </a:lnTo>
                <a:lnTo>
                  <a:pt x="153083" y="1192432"/>
                </a:lnTo>
                <a:lnTo>
                  <a:pt x="589083" y="1199766"/>
                </a:lnTo>
                <a:cubicBezTo>
                  <a:pt x="648234" y="1095383"/>
                  <a:pt x="719659" y="1000210"/>
                  <a:pt x="800459" y="915022"/>
                </a:cubicBezTo>
                <a:lnTo>
                  <a:pt x="654428" y="464617"/>
                </a:lnTo>
                <a:lnTo>
                  <a:pt x="1156025" y="151183"/>
                </a:lnTo>
                <a:lnTo>
                  <a:pt x="1506312" y="489026"/>
                </a:lnTo>
                <a:lnTo>
                  <a:pt x="1502791" y="491226"/>
                </a:lnTo>
                <a:cubicBezTo>
                  <a:pt x="1640493" y="447897"/>
                  <a:pt x="1785874" y="427870"/>
                  <a:pt x="1933939" y="429497"/>
                </a:cubicBezTo>
                <a:lnTo>
                  <a:pt x="1918994" y="4254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/>
          <p:nvPr/>
        </p:nvSpPr>
        <p:spPr>
          <a:xfrm>
            <a:off x="557530" y="182245"/>
            <a:ext cx="4773930" cy="169926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uk-UA" altLang="en-US" sz="5400" b="1" dirty="0"/>
              <a:t>Актуальність </a:t>
            </a:r>
            <a:r>
              <a:rPr lang="uk-UA" altLang="en-US" sz="5400" b="1" dirty="0">
                <a:solidFill>
                  <a:schemeClr val="accent1"/>
                </a:solidFill>
              </a:rPr>
              <a:t>Проекту</a:t>
            </a:r>
            <a:endParaRPr lang="uk-UA" altLang="en-US" sz="5400" b="1" dirty="0">
              <a:solidFill>
                <a:schemeClr val="accent1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226879" y="0"/>
            <a:ext cx="7964489" cy="6858000"/>
          </a:xfrm>
          <a:blipFill rotWithShape="1">
            <a:blip r:embed="rId1"/>
            <a:stretch>
              <a:fillRect/>
            </a:stretch>
          </a:blipFill>
        </p:spPr>
      </p:sp>
      <p:grpSp>
        <p:nvGrpSpPr>
          <p:cNvPr id="30" name="Group 3"/>
          <p:cNvGrpSpPr/>
          <p:nvPr/>
        </p:nvGrpSpPr>
        <p:grpSpPr>
          <a:xfrm>
            <a:off x="442987" y="2006080"/>
            <a:ext cx="5419664" cy="706755"/>
            <a:chOff x="6102442" y="1483456"/>
            <a:chExt cx="5419664" cy="706755"/>
          </a:xfrm>
        </p:grpSpPr>
        <p:sp>
          <p:nvSpPr>
            <p:cNvPr id="31" name="TextBox 4"/>
            <p:cNvSpPr txBox="1"/>
            <p:nvPr/>
          </p:nvSpPr>
          <p:spPr>
            <a:xfrm>
              <a:off x="6860266" y="1618462"/>
              <a:ext cx="4661840" cy="4603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uk-UA" altLang="en-US" sz="2400" b="1" dirty="0">
                  <a:solidFill>
                    <a:schemeClr val="tx1"/>
                  </a:solidFill>
                  <a:cs typeface="Arial" panose="020B0604020202020204" pitchFamily="34" charset="0"/>
                </a:rPr>
                <a:t>Віддалене навчання</a:t>
              </a:r>
              <a:endParaRPr lang="uk-UA" altLang="en-US" sz="2400" b="1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2" name="TextBox 5"/>
            <p:cNvSpPr txBox="1"/>
            <p:nvPr/>
          </p:nvSpPr>
          <p:spPr>
            <a:xfrm>
              <a:off x="6102442" y="1483456"/>
              <a:ext cx="981106" cy="70675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tx1"/>
                  </a:solidFill>
                  <a:cs typeface="Arial" panose="020B0604020202020204" pitchFamily="34" charset="0"/>
                </a:rPr>
                <a:t>01</a:t>
              </a:r>
              <a:endParaRPr lang="en-US" altLang="ko-KR" sz="4000" b="1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3" name="Group 7"/>
          <p:cNvGrpSpPr/>
          <p:nvPr/>
        </p:nvGrpSpPr>
        <p:grpSpPr>
          <a:xfrm>
            <a:off x="442987" y="3672757"/>
            <a:ext cx="5419664" cy="706755"/>
            <a:chOff x="6102442" y="1483456"/>
            <a:chExt cx="5419664" cy="706755"/>
          </a:xfrm>
        </p:grpSpPr>
        <p:sp>
          <p:nvSpPr>
            <p:cNvPr id="34" name="TextBox 8"/>
            <p:cNvSpPr txBox="1"/>
            <p:nvPr/>
          </p:nvSpPr>
          <p:spPr>
            <a:xfrm>
              <a:off x="6860266" y="1607032"/>
              <a:ext cx="4661840" cy="4603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uk-UA" altLang="en-US" sz="2400" b="1" dirty="0">
                  <a:solidFill>
                    <a:schemeClr val="tx1"/>
                  </a:solidFill>
                  <a:cs typeface="Arial" panose="020B0604020202020204" pitchFamily="34" charset="0"/>
                </a:rPr>
                <a:t>Повне керування навчанням</a:t>
              </a:r>
              <a:endParaRPr lang="uk-UA" altLang="en-US" sz="2400" b="1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5" name="TextBox 9"/>
            <p:cNvSpPr txBox="1"/>
            <p:nvPr/>
          </p:nvSpPr>
          <p:spPr>
            <a:xfrm>
              <a:off x="6102442" y="1483456"/>
              <a:ext cx="981106" cy="70675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tx1"/>
                  </a:solidFill>
                  <a:cs typeface="Arial" panose="020B0604020202020204" pitchFamily="34" charset="0"/>
                </a:rPr>
                <a:t>02</a:t>
              </a:r>
              <a:endParaRPr lang="en-US" altLang="ko-KR" sz="4000" b="1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6" name="Group 11"/>
          <p:cNvGrpSpPr/>
          <p:nvPr/>
        </p:nvGrpSpPr>
        <p:grpSpPr>
          <a:xfrm>
            <a:off x="442987" y="5227674"/>
            <a:ext cx="5358704" cy="706755"/>
            <a:chOff x="6102442" y="1483456"/>
            <a:chExt cx="5358704" cy="706755"/>
          </a:xfrm>
        </p:grpSpPr>
        <p:sp>
          <p:nvSpPr>
            <p:cNvPr id="37" name="TextBox 12"/>
            <p:cNvSpPr txBox="1"/>
            <p:nvPr/>
          </p:nvSpPr>
          <p:spPr>
            <a:xfrm>
              <a:off x="6799306" y="1583537"/>
              <a:ext cx="4661840" cy="50673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uk-UA" altLang="en-US" sz="2400" b="1" dirty="0">
                  <a:solidFill>
                    <a:schemeClr val="tx1"/>
                  </a:solidFill>
                  <a:cs typeface="Arial" panose="020B0604020202020204" pitchFamily="34" charset="0"/>
                </a:rPr>
                <a:t>Футуристичний дизайн</a:t>
              </a:r>
              <a:r>
                <a:rPr lang="uk-UA" altLang="en-US" sz="2700" b="1" dirty="0">
                  <a:solidFill>
                    <a:schemeClr val="tx1"/>
                  </a:solidFill>
                  <a:cs typeface="Arial" panose="020B0604020202020204" pitchFamily="34" charset="0"/>
                </a:rPr>
                <a:t> </a:t>
              </a:r>
              <a:endParaRPr lang="uk-UA" altLang="en-US" sz="2700" b="1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8" name="TextBox 13"/>
            <p:cNvSpPr txBox="1"/>
            <p:nvPr/>
          </p:nvSpPr>
          <p:spPr>
            <a:xfrm>
              <a:off x="6102442" y="1483456"/>
              <a:ext cx="981106" cy="70675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tx1"/>
                  </a:solidFill>
                  <a:cs typeface="Arial" panose="020B0604020202020204" pitchFamily="34" charset="0"/>
                </a:rPr>
                <a:t>03</a:t>
              </a:r>
              <a:endParaRPr lang="en-US" altLang="ko-KR" sz="4000" b="1" dirty="0">
                <a:solidFill>
                  <a:schemeClr val="tx1"/>
                </a:solidFill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uk-UA" altLang="en-US" dirty="0"/>
              <a:t>Короткий опис проекту</a:t>
            </a:r>
            <a:endParaRPr lang="uk-UA" alt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2881510"/>
            <a:ext cx="12192000" cy="20562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/>
          <p:cNvSpPr/>
          <p:nvPr/>
        </p:nvSpPr>
        <p:spPr>
          <a:xfrm>
            <a:off x="1040349" y="2258017"/>
            <a:ext cx="1260000" cy="126000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/>
          <p:cNvSpPr/>
          <p:nvPr/>
        </p:nvSpPr>
        <p:spPr>
          <a:xfrm>
            <a:off x="1040349" y="4264854"/>
            <a:ext cx="1260000" cy="1260000"/>
          </a:xfrm>
          <a:prstGeom prst="ellipse">
            <a:avLst/>
          </a:prstGeom>
          <a:solidFill>
            <a:schemeClr val="accent3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Plus 7"/>
          <p:cNvSpPr/>
          <p:nvPr/>
        </p:nvSpPr>
        <p:spPr>
          <a:xfrm>
            <a:off x="1321126" y="3534320"/>
            <a:ext cx="698446" cy="698446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6"/>
          <p:cNvSpPr/>
          <p:nvPr/>
        </p:nvSpPr>
        <p:spPr>
          <a:xfrm>
            <a:off x="3888020" y="2757507"/>
            <a:ext cx="2304256" cy="2304256"/>
          </a:xfrm>
          <a:prstGeom prst="ellipse">
            <a:avLst/>
          </a:prstGeom>
          <a:solidFill>
            <a:schemeClr val="accent4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/>
          <p:cNvSpPr txBox="1"/>
          <p:nvPr/>
        </p:nvSpPr>
        <p:spPr>
          <a:xfrm>
            <a:off x="6844592" y="2992401"/>
            <a:ext cx="457626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altLang="en-US" sz="2800" dirty="0">
                <a:solidFill>
                  <a:schemeClr val="accent4"/>
                </a:solidFill>
                <a:cs typeface="Arial" panose="020B0604020202020204" pitchFamily="34" charset="0"/>
              </a:rPr>
              <a:t>Ідеальна </a:t>
            </a:r>
            <a:endParaRPr lang="uk-UA" altLang="en-US" sz="2800" dirty="0">
              <a:solidFill>
                <a:schemeClr val="accent4"/>
              </a:solidFill>
              <a:cs typeface="Arial" panose="020B0604020202020204" pitchFamily="34" charset="0"/>
            </a:endParaRPr>
          </a:p>
          <a:p>
            <a:r>
              <a:rPr lang="uk-UA" altLang="en-US" sz="2800" dirty="0">
                <a:solidFill>
                  <a:schemeClr val="accent4"/>
                </a:solidFill>
                <a:cs typeface="Arial" panose="020B0604020202020204" pitchFamily="34" charset="0"/>
              </a:rPr>
              <a:t>Суміш</a:t>
            </a:r>
            <a:endParaRPr lang="uk-UA" altLang="en-US" sz="2800" dirty="0">
              <a:solidFill>
                <a:schemeClr val="accent4"/>
              </a:solidFill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44592" y="3902374"/>
            <a:ext cx="4576264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altLang="en-US" sz="1400" dirty="0">
                <a:solidFill>
                  <a:schemeClr val="bg1"/>
                </a:solidFill>
                <a:cs typeface="Arial" panose="020B0604020202020204" pitchFamily="34" charset="0"/>
              </a:rPr>
              <a:t>Саме за допомогою поєднання цих 3 компонентів даний проект може розкрити максимально свій функціонал </a:t>
            </a:r>
            <a:endParaRPr lang="uk-UA" altLang="en-US" sz="1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" name="Equal 10"/>
          <p:cNvSpPr/>
          <p:nvPr/>
        </p:nvSpPr>
        <p:spPr>
          <a:xfrm>
            <a:off x="2626307" y="3559999"/>
            <a:ext cx="647088" cy="647088"/>
          </a:xfrm>
          <a:prstGeom prst="mathEqual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TextBox 10"/>
          <p:cNvSpPr txBox="1"/>
          <p:nvPr/>
        </p:nvSpPr>
        <p:spPr>
          <a:xfrm>
            <a:off x="3888020" y="4085743"/>
            <a:ext cx="2304258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Coding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City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2607384" y="1898538"/>
            <a:ext cx="4103444" cy="359431"/>
            <a:chOff x="451267" y="3218807"/>
            <a:chExt cx="1960493" cy="359431"/>
          </a:xfrm>
        </p:grpSpPr>
        <p:sp>
          <p:nvSpPr>
            <p:cNvPr id="16" name="TextBox 15"/>
            <p:cNvSpPr txBox="1"/>
            <p:nvPr/>
          </p:nvSpPr>
          <p:spPr>
            <a:xfrm>
              <a:off x="539552" y="3271533"/>
              <a:ext cx="1872208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51267" y="3218807"/>
              <a:ext cx="1872207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Front End</a:t>
              </a:r>
              <a:endPara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cxnSp>
        <p:nvCxnSpPr>
          <p:cNvPr id="18" name="Elbow Connector 5"/>
          <p:cNvCxnSpPr/>
          <p:nvPr/>
        </p:nvCxnSpPr>
        <p:spPr>
          <a:xfrm rot="10800000" flipV="1">
            <a:off x="1670914" y="2042017"/>
            <a:ext cx="720000" cy="216000"/>
          </a:xfrm>
          <a:prstGeom prst="bentConnector2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30"/>
          <p:cNvCxnSpPr/>
          <p:nvPr/>
        </p:nvCxnSpPr>
        <p:spPr>
          <a:xfrm rot="10800000">
            <a:off x="1670914" y="5599808"/>
            <a:ext cx="720000" cy="216000"/>
          </a:xfrm>
          <a:prstGeom prst="bentConnector2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/>
          <p:cNvGrpSpPr/>
          <p:nvPr/>
        </p:nvGrpSpPr>
        <p:grpSpPr>
          <a:xfrm>
            <a:off x="4477067" y="3197243"/>
            <a:ext cx="1130986" cy="819601"/>
            <a:chOff x="4477067" y="3197243"/>
            <a:chExt cx="1130986" cy="819601"/>
          </a:xfrm>
        </p:grpSpPr>
        <p:grpSp>
          <p:nvGrpSpPr>
            <p:cNvPr id="41" name="Group 40"/>
            <p:cNvGrpSpPr/>
            <p:nvPr/>
          </p:nvGrpSpPr>
          <p:grpSpPr>
            <a:xfrm>
              <a:off x="5122819" y="3642094"/>
              <a:ext cx="485234" cy="374750"/>
              <a:chOff x="5122819" y="3605542"/>
              <a:chExt cx="485234" cy="374750"/>
            </a:xfrm>
          </p:grpSpPr>
          <p:cxnSp>
            <p:nvCxnSpPr>
              <p:cNvPr id="25" name="Connector: Elbow 24"/>
              <p:cNvCxnSpPr/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nector: Elbow 31"/>
              <p:cNvCxnSpPr/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9" name="Straight Connector 38"/>
            <p:cNvCxnSpPr/>
            <p:nvPr/>
          </p:nvCxnSpPr>
          <p:spPr>
            <a:xfrm>
              <a:off x="5037112" y="3576272"/>
              <a:ext cx="10895" cy="440572"/>
            </a:xfrm>
            <a:prstGeom prst="line">
              <a:avLst/>
            </a:prstGeom>
            <a:ln w="1905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/>
            <p:cNvGrpSpPr/>
            <p:nvPr/>
          </p:nvGrpSpPr>
          <p:grpSpPr>
            <a:xfrm flipH="1">
              <a:off x="4477067" y="3642094"/>
              <a:ext cx="485234" cy="374750"/>
              <a:chOff x="5122819" y="3605542"/>
              <a:chExt cx="485234" cy="374750"/>
            </a:xfrm>
          </p:grpSpPr>
          <p:cxnSp>
            <p:nvCxnSpPr>
              <p:cNvPr id="43" name="Connector: Elbow 42"/>
              <p:cNvCxnSpPr/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nector: Elbow 43"/>
              <p:cNvCxnSpPr/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Freeform 13"/>
            <p:cNvSpPr>
              <a:spLocks noChangeAspect="1"/>
            </p:cNvSpPr>
            <p:nvPr/>
          </p:nvSpPr>
          <p:spPr>
            <a:xfrm flipH="1">
              <a:off x="4572054" y="3197243"/>
              <a:ext cx="936188" cy="504402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20" name="Oval 3"/>
          <p:cNvSpPr/>
          <p:nvPr/>
        </p:nvSpPr>
        <p:spPr>
          <a:xfrm>
            <a:off x="219" y="3253697"/>
            <a:ext cx="1260000" cy="1260000"/>
          </a:xfrm>
          <a:prstGeom prst="ellipse">
            <a:avLst/>
          </a:prstGeom>
          <a:solidFill>
            <a:schemeClr val="accent2"/>
          </a:solidFill>
          <a:ln w="635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/>
          </a:p>
        </p:txBody>
      </p:sp>
      <p:sp>
        <p:nvSpPr>
          <p:cNvPr id="97" name="Oval 21"/>
          <p:cNvSpPr>
            <a:spLocks noChangeAspect="1"/>
          </p:cNvSpPr>
          <p:nvPr/>
        </p:nvSpPr>
        <p:spPr>
          <a:xfrm>
            <a:off x="1362075" y="4584065"/>
            <a:ext cx="615950" cy="62103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/>
          </a:p>
        </p:txBody>
      </p:sp>
      <p:grpSp>
        <p:nvGrpSpPr>
          <p:cNvPr id="26" name="Group 14"/>
          <p:cNvGrpSpPr/>
          <p:nvPr/>
        </p:nvGrpSpPr>
        <p:grpSpPr>
          <a:xfrm>
            <a:off x="2607384" y="5687583"/>
            <a:ext cx="4103444" cy="359431"/>
            <a:chOff x="451267" y="3218807"/>
            <a:chExt cx="1960493" cy="359431"/>
          </a:xfrm>
        </p:grpSpPr>
        <p:sp>
          <p:nvSpPr>
            <p:cNvPr id="27" name="TextBox 15"/>
            <p:cNvSpPr txBox="1"/>
            <p:nvPr/>
          </p:nvSpPr>
          <p:spPr>
            <a:xfrm>
              <a:off x="539552" y="3271533"/>
              <a:ext cx="1872208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8" name="TextBox 16"/>
            <p:cNvSpPr txBox="1"/>
            <p:nvPr/>
          </p:nvSpPr>
          <p:spPr>
            <a:xfrm>
              <a:off x="451267" y="3218807"/>
              <a:ext cx="1872207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Back End</a:t>
              </a:r>
              <a:endPara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65" name="Block Arc 14"/>
          <p:cNvSpPr/>
          <p:nvPr/>
        </p:nvSpPr>
        <p:spPr>
          <a:xfrm rot="16200000">
            <a:off x="1386688" y="2604087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Pie 24"/>
          <p:cNvSpPr/>
          <p:nvPr/>
        </p:nvSpPr>
        <p:spPr>
          <a:xfrm>
            <a:off x="373567" y="3654419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cxnSp>
        <p:nvCxnSpPr>
          <p:cNvPr id="29" name="Elbow Connector 5"/>
          <p:cNvCxnSpPr/>
          <p:nvPr/>
        </p:nvCxnSpPr>
        <p:spPr>
          <a:xfrm rot="10800000" flipV="1">
            <a:off x="606654" y="1528302"/>
            <a:ext cx="720000" cy="216000"/>
          </a:xfrm>
          <a:prstGeom prst="bentConnector2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ое соединение 29"/>
          <p:cNvCxnSpPr/>
          <p:nvPr/>
        </p:nvCxnSpPr>
        <p:spPr>
          <a:xfrm>
            <a:off x="606425" y="1734820"/>
            <a:ext cx="0" cy="149098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14"/>
          <p:cNvGrpSpPr/>
          <p:nvPr/>
        </p:nvGrpSpPr>
        <p:grpSpPr>
          <a:xfrm>
            <a:off x="1504389" y="1375298"/>
            <a:ext cx="4103444" cy="359431"/>
            <a:chOff x="451267" y="3218807"/>
            <a:chExt cx="1960493" cy="359431"/>
          </a:xfrm>
        </p:grpSpPr>
        <p:sp>
          <p:nvSpPr>
            <p:cNvPr id="33" name="TextBox 15"/>
            <p:cNvSpPr txBox="1"/>
            <p:nvPr/>
          </p:nvSpPr>
          <p:spPr>
            <a:xfrm>
              <a:off x="539552" y="3271533"/>
              <a:ext cx="1872208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4" name="TextBox 16"/>
            <p:cNvSpPr txBox="1"/>
            <p:nvPr/>
          </p:nvSpPr>
          <p:spPr>
            <a:xfrm>
              <a:off x="451267" y="3218807"/>
              <a:ext cx="1872207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Data Base</a:t>
              </a:r>
              <a:endPara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Front End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252335" y="2731135"/>
            <a:ext cx="46443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Технології, які були використані</a:t>
            </a:r>
            <a:endParaRPr lang="uk-UA" sz="24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52589" y="3229276"/>
            <a:ext cx="3967693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Blip>
                <a:blip r:embed="rId1"/>
              </a:buBlip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HTML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Blip>
                <a:blip r:embed="rId1"/>
              </a:buBlip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CSS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Blip>
                <a:blip r:embed="rId1"/>
              </a:buBlip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JSTL and JSP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Blip>
                <a:blip r:embed="rId1"/>
              </a:buBlip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JS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Blip>
                <a:blip r:embed="rId1"/>
              </a:buBlip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Background images and videos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2" name="그룹 2"/>
          <p:cNvGrpSpPr/>
          <p:nvPr/>
        </p:nvGrpSpPr>
        <p:grpSpPr>
          <a:xfrm>
            <a:off x="565953" y="1890415"/>
            <a:ext cx="5493530" cy="4217714"/>
            <a:chOff x="1944920" y="1835170"/>
            <a:chExt cx="5493530" cy="4217714"/>
          </a:xfrm>
        </p:grpSpPr>
        <p:cxnSp>
          <p:nvCxnSpPr>
            <p:cNvPr id="49" name="Straight Connector 7"/>
            <p:cNvCxnSpPr>
              <a:endCxn id="58" idx="1"/>
            </p:cNvCxnSpPr>
            <p:nvPr/>
          </p:nvCxnSpPr>
          <p:spPr>
            <a:xfrm>
              <a:off x="4936446" y="3871740"/>
              <a:ext cx="1178797" cy="86881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8"/>
            <p:cNvCxnSpPr>
              <a:endCxn id="59" idx="7"/>
            </p:cNvCxnSpPr>
            <p:nvPr/>
          </p:nvCxnSpPr>
          <p:spPr>
            <a:xfrm flipH="1">
              <a:off x="4216238" y="3871740"/>
              <a:ext cx="720210" cy="1422439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9"/>
            <p:cNvCxnSpPr>
              <a:endCxn id="60" idx="6"/>
            </p:cNvCxnSpPr>
            <p:nvPr/>
          </p:nvCxnSpPr>
          <p:spPr>
            <a:xfrm flipH="1">
              <a:off x="3134007" y="3871740"/>
              <a:ext cx="1802438" cy="12170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10"/>
            <p:cNvCxnSpPr>
              <a:endCxn id="61" idx="5"/>
            </p:cNvCxnSpPr>
            <p:nvPr/>
          </p:nvCxnSpPr>
          <p:spPr>
            <a:xfrm flipH="1" flipV="1">
              <a:off x="3944492" y="2779668"/>
              <a:ext cx="991954" cy="109207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11"/>
            <p:cNvCxnSpPr>
              <a:endCxn id="57" idx="4"/>
            </p:cNvCxnSpPr>
            <p:nvPr/>
          </p:nvCxnSpPr>
          <p:spPr>
            <a:xfrm flipV="1">
              <a:off x="4936444" y="2428572"/>
              <a:ext cx="154013" cy="1443170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12"/>
            <p:cNvCxnSpPr>
              <a:endCxn id="56" idx="3"/>
            </p:cNvCxnSpPr>
            <p:nvPr/>
          </p:nvCxnSpPr>
          <p:spPr>
            <a:xfrm flipV="1">
              <a:off x="4976826" y="3135562"/>
              <a:ext cx="1694473" cy="76280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13"/>
            <p:cNvSpPr/>
            <p:nvPr/>
          </p:nvSpPr>
          <p:spPr>
            <a:xfrm>
              <a:off x="4180360" y="3115656"/>
              <a:ext cx="1512168" cy="15121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6" name="Oval 14"/>
            <p:cNvSpPr/>
            <p:nvPr/>
          </p:nvSpPr>
          <p:spPr>
            <a:xfrm>
              <a:off x="6539677" y="2368411"/>
              <a:ext cx="898773" cy="89877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7" name="Oval 15"/>
            <p:cNvSpPr/>
            <p:nvPr/>
          </p:nvSpPr>
          <p:spPr>
            <a:xfrm>
              <a:off x="4793756" y="1835170"/>
              <a:ext cx="593402" cy="5934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8" name="Oval 16"/>
            <p:cNvSpPr/>
            <p:nvPr/>
          </p:nvSpPr>
          <p:spPr>
            <a:xfrm>
              <a:off x="5951985" y="4577296"/>
              <a:ext cx="1114797" cy="111479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9" name="Oval 17"/>
            <p:cNvSpPr/>
            <p:nvPr/>
          </p:nvSpPr>
          <p:spPr>
            <a:xfrm>
              <a:off x="3640970" y="5195479"/>
              <a:ext cx="673968" cy="67396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0" name="Oval 18"/>
            <p:cNvSpPr/>
            <p:nvPr/>
          </p:nvSpPr>
          <p:spPr>
            <a:xfrm>
              <a:off x="1944920" y="3398900"/>
              <a:ext cx="1189087" cy="11890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1" name="Oval 19"/>
            <p:cNvSpPr/>
            <p:nvPr/>
          </p:nvSpPr>
          <p:spPr>
            <a:xfrm>
              <a:off x="3218871" y="2054047"/>
              <a:ext cx="850118" cy="8501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2" name="TextBox 20"/>
            <p:cNvSpPr txBox="1"/>
            <p:nvPr/>
          </p:nvSpPr>
          <p:spPr>
            <a:xfrm>
              <a:off x="4288372" y="3548634"/>
              <a:ext cx="1296144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Front</a:t>
              </a:r>
              <a:endParaRPr lang="en-U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end</a:t>
              </a:r>
              <a:endParaRPr lang="en-U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3" name="Oval 21"/>
            <p:cNvSpPr/>
            <p:nvPr/>
          </p:nvSpPr>
          <p:spPr>
            <a:xfrm>
              <a:off x="5066607" y="4878024"/>
              <a:ext cx="532389" cy="532389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4" name="Oval 22"/>
            <p:cNvSpPr/>
            <p:nvPr/>
          </p:nvSpPr>
          <p:spPr>
            <a:xfrm>
              <a:off x="5389316" y="2579950"/>
              <a:ext cx="459035" cy="459035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5" name="Oval 23"/>
            <p:cNvSpPr/>
            <p:nvPr/>
          </p:nvSpPr>
          <p:spPr>
            <a:xfrm>
              <a:off x="3684871" y="4480235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Oval 24"/>
            <p:cNvSpPr/>
            <p:nvPr/>
          </p:nvSpPr>
          <p:spPr>
            <a:xfrm>
              <a:off x="6476486" y="3551209"/>
              <a:ext cx="282855" cy="282855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Oval 25"/>
            <p:cNvSpPr/>
            <p:nvPr/>
          </p:nvSpPr>
          <p:spPr>
            <a:xfrm>
              <a:off x="2668761" y="2196177"/>
              <a:ext cx="266700" cy="266700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Oval 26"/>
            <p:cNvSpPr/>
            <p:nvPr/>
          </p:nvSpPr>
          <p:spPr>
            <a:xfrm>
              <a:off x="5924795" y="4117523"/>
              <a:ext cx="352320" cy="352320"/>
            </a:xfrm>
            <a:prstGeom prst="ellipse">
              <a:avLst/>
            </a:prstGeom>
            <a:solidFill>
              <a:schemeClr val="accent5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9" name="Oval 27"/>
            <p:cNvSpPr/>
            <p:nvPr/>
          </p:nvSpPr>
          <p:spPr>
            <a:xfrm>
              <a:off x="3396656" y="3398900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0" name="Oval 28"/>
            <p:cNvSpPr/>
            <p:nvPr/>
          </p:nvSpPr>
          <p:spPr>
            <a:xfrm>
              <a:off x="3998959" y="324167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1" name="Oval 29"/>
            <p:cNvSpPr/>
            <p:nvPr/>
          </p:nvSpPr>
          <p:spPr>
            <a:xfrm>
              <a:off x="5622688" y="193142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2" name="Oval 30"/>
            <p:cNvSpPr/>
            <p:nvPr/>
          </p:nvSpPr>
          <p:spPr>
            <a:xfrm>
              <a:off x="4593305" y="5852433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3" name="Oval 40"/>
            <p:cNvSpPr/>
            <p:nvPr/>
          </p:nvSpPr>
          <p:spPr>
            <a:xfrm>
              <a:off x="2927021" y="4538537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0"/>
            <p:cNvSpPr/>
            <p:nvPr/>
          </p:nvSpPr>
          <p:spPr>
            <a:xfrm>
              <a:off x="6063159" y="2804632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5" name="Oval 36"/>
            <p:cNvSpPr/>
            <p:nvPr/>
          </p:nvSpPr>
          <p:spPr>
            <a:xfrm>
              <a:off x="5523070" y="5429243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6" name="Rectangle 130"/>
          <p:cNvSpPr/>
          <p:nvPr/>
        </p:nvSpPr>
        <p:spPr>
          <a:xfrm>
            <a:off x="1289794" y="5924294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77" name="Изображение 76" descr="icons8-css3-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345" y="3744595"/>
            <a:ext cx="609600" cy="609600"/>
          </a:xfrm>
          <a:prstGeom prst="rect">
            <a:avLst/>
          </a:prstGeom>
        </p:spPr>
      </p:pic>
      <p:pic>
        <p:nvPicPr>
          <p:cNvPr id="78" name="Изображение 77" descr="icons8-node-js-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0125" y="2016125"/>
            <a:ext cx="342265" cy="342265"/>
          </a:xfrm>
          <a:prstGeom prst="rect">
            <a:avLst/>
          </a:prstGeom>
        </p:spPr>
      </p:pic>
      <p:pic>
        <p:nvPicPr>
          <p:cNvPr id="79" name="Изображение 78" descr="icons8-html-5-1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1075" y="4850130"/>
            <a:ext cx="679450" cy="679450"/>
          </a:xfrm>
          <a:prstGeom prst="rect">
            <a:avLst/>
          </a:prstGeom>
        </p:spPr>
      </p:pic>
      <p:pic>
        <p:nvPicPr>
          <p:cNvPr id="80" name="Изображение 79" descr="icons8-jsp-9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3740" y="2253615"/>
            <a:ext cx="561975" cy="561975"/>
          </a:xfrm>
          <a:prstGeom prst="rect">
            <a:avLst/>
          </a:prstGeom>
        </p:spPr>
      </p:pic>
      <p:pic>
        <p:nvPicPr>
          <p:cNvPr id="81" name="Изображение 80" descr="icons8-image-8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2090" y="2555240"/>
            <a:ext cx="636270" cy="636270"/>
          </a:xfrm>
          <a:prstGeom prst="rect">
            <a:avLst/>
          </a:prstGeom>
        </p:spPr>
      </p:pic>
      <p:pic>
        <p:nvPicPr>
          <p:cNvPr id="82" name="Изображение 81" descr="icons8-gif-5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79980" y="5340350"/>
            <a:ext cx="476250" cy="476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Замещающая рамка рисунка 3" descr="БД coding city"/>
          <p:cNvPicPr>
            <a:picLocks noChangeAspect="1"/>
          </p:cNvPicPr>
          <p:nvPr>
            <p:ph type="pic" sz="quarter" idx="41"/>
          </p:nvPr>
        </p:nvPicPr>
        <p:blipFill>
          <a:blip r:embed="rId1"/>
          <a:stretch>
            <a:fillRect/>
          </a:stretch>
        </p:blipFill>
        <p:spPr>
          <a:xfrm>
            <a:off x="5784215" y="1093470"/>
            <a:ext cx="6062345" cy="467106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812800" y="749618"/>
            <a:ext cx="5174615" cy="2091690"/>
            <a:chOff x="4244163" y="1636527"/>
            <a:chExt cx="5165007" cy="2111562"/>
          </a:xfrm>
        </p:grpSpPr>
        <p:sp>
          <p:nvSpPr>
            <p:cNvPr id="21" name="TextBox 20"/>
            <p:cNvSpPr txBox="1"/>
            <p:nvPr/>
          </p:nvSpPr>
          <p:spPr>
            <a:xfrm>
              <a:off x="5672310" y="1858457"/>
              <a:ext cx="3736860" cy="102437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p>
              <a:pPr algn="l"/>
              <a:r>
                <a:rPr lang="uk-UA" altLang="en-US" sz="6000" dirty="0">
                  <a:solidFill>
                    <a:schemeClr val="accent2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изайн</a:t>
              </a:r>
              <a:endParaRPr lang="uk-UA" altLang="en-US" sz="6000" dirty="0">
                <a:solidFill>
                  <a:schemeClr val="accent2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672278" y="2647701"/>
              <a:ext cx="3524250" cy="77565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p>
              <a:pPr algn="dist"/>
              <a:r>
                <a:rPr lang="uk-UA" altLang="en-US" sz="4400" b="1" dirty="0">
                  <a:solidFill>
                    <a:schemeClr val="accent4"/>
                  </a:solidFill>
                  <a:latin typeface="Adobe Song Std L" panose="02020300000000000000" pitchFamily="18" charset="-128"/>
                  <a:ea typeface="Adobe Song Std L" panose="02020300000000000000" pitchFamily="18" charset="-128"/>
                  <a:cs typeface="Arial" panose="020B0604020202020204" pitchFamily="34" charset="0"/>
                </a:rPr>
                <a:t>Бази Даних</a:t>
              </a:r>
              <a:endParaRPr lang="uk-UA" altLang="en-US" sz="4400" b="1" dirty="0">
                <a:solidFill>
                  <a:schemeClr val="accent4"/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rial" panose="020B0604020202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244163" y="1636527"/>
              <a:ext cx="1428068" cy="211156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p>
              <a:pPr algn="ctr"/>
              <a:r>
                <a:rPr lang="uk-UA" altLang="en-US" sz="13000" b="1" dirty="0">
                  <a:solidFill>
                    <a:schemeClr val="accent2"/>
                  </a:solidFill>
                  <a:latin typeface="Arial Black" panose="020B0A04020102020204" pitchFamily="34" charset="0"/>
                  <a:ea typeface="Adobe Song Std L" panose="02020300000000000000" pitchFamily="18" charset="-128"/>
                  <a:cs typeface="Arial" panose="020B0604020202020204" pitchFamily="34" charset="0"/>
                </a:rPr>
                <a:t>Д</a:t>
              </a:r>
              <a:endParaRPr lang="uk-UA" altLang="en-US" sz="13000" b="1" dirty="0">
                <a:solidFill>
                  <a:schemeClr val="accent2"/>
                </a:solidFill>
                <a:latin typeface="Arial Black" panose="020B0A04020102020204" pitchFamily="34" charset="0"/>
                <a:ea typeface="Adobe Song Std L" panose="02020300000000000000" pitchFamily="18" charset="-128"/>
                <a:cs typeface="Arial" panose="020B0604020202020204" pitchFamily="34" charset="0"/>
              </a:endParaRPr>
            </a:p>
          </p:txBody>
        </p:sp>
      </p:grpSp>
      <p:pic>
        <p:nvPicPr>
          <p:cNvPr id="5" name="Изображение 4" descr="Mysq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30" y="4008120"/>
            <a:ext cx="3872230" cy="20015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5"/>
          <p:cNvGrpSpPr/>
          <p:nvPr/>
        </p:nvGrpSpPr>
        <p:grpSpPr>
          <a:xfrm>
            <a:off x="5326209" y="1681696"/>
            <a:ext cx="1510540" cy="4514073"/>
            <a:chOff x="3802209" y="1681694"/>
            <a:chExt cx="1510540" cy="4514073"/>
          </a:xfrm>
        </p:grpSpPr>
        <p:sp>
          <p:nvSpPr>
            <p:cNvPr id="32" name="Rectangle 24"/>
            <p:cNvSpPr/>
            <p:nvPr/>
          </p:nvSpPr>
          <p:spPr>
            <a:xfrm rot="3600000">
              <a:off x="3802210" y="2518620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scene3d>
              <a:camera prst="isometricTopUp">
                <a:rot lat="19697038" lon="2817926" rev="4869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3" name="Rectangle 32"/>
            <p:cNvSpPr/>
            <p:nvPr/>
          </p:nvSpPr>
          <p:spPr>
            <a:xfrm rot="3600000">
              <a:off x="3775735" y="1734643"/>
              <a:ext cx="1589964" cy="1484065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scene3d>
              <a:camera prst="isometricTopUp">
                <a:rot lat="19697038" lon="2817926" rev="48691"/>
              </a:camera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4" name="Rectangle 24"/>
            <p:cNvSpPr/>
            <p:nvPr/>
          </p:nvSpPr>
          <p:spPr>
            <a:xfrm rot="3600000">
              <a:off x="3802210" y="3249647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scene3d>
              <a:camera prst="isometricTopUp">
                <a:rot lat="19697038" lon="2817926" rev="4869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Rectangle 24"/>
            <p:cNvSpPr/>
            <p:nvPr/>
          </p:nvSpPr>
          <p:spPr>
            <a:xfrm rot="3600000">
              <a:off x="3802210" y="3980674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scene3d>
              <a:camera prst="isometricTopUp">
                <a:rot lat="19697038" lon="2817926" rev="4869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6" name="Rectangle 24"/>
            <p:cNvSpPr/>
            <p:nvPr/>
          </p:nvSpPr>
          <p:spPr>
            <a:xfrm rot="3600000">
              <a:off x="3802210" y="4711702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scene3d>
              <a:camera prst="isometricTopUp">
                <a:rot lat="19697038" lon="2817926" rev="4869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Back End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7275760" y="4242436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4" name="Oval 3"/>
          <p:cNvSpPr/>
          <p:nvPr/>
        </p:nvSpPr>
        <p:spPr>
          <a:xfrm>
            <a:off x="7275760" y="270799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5" name="Oval 4"/>
          <p:cNvSpPr/>
          <p:nvPr/>
        </p:nvSpPr>
        <p:spPr>
          <a:xfrm>
            <a:off x="4068991" y="5009657"/>
            <a:ext cx="792088" cy="792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6" name="Oval 5"/>
          <p:cNvSpPr/>
          <p:nvPr/>
        </p:nvSpPr>
        <p:spPr>
          <a:xfrm>
            <a:off x="4068991" y="3475216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7" name="Oval 6"/>
          <p:cNvSpPr/>
          <p:nvPr/>
        </p:nvSpPr>
        <p:spPr>
          <a:xfrm>
            <a:off x="4068991" y="194077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8" name="Group 7"/>
          <p:cNvGrpSpPr/>
          <p:nvPr/>
        </p:nvGrpSpPr>
        <p:grpSpPr>
          <a:xfrm>
            <a:off x="828634" y="1887074"/>
            <a:ext cx="3143416" cy="528754"/>
            <a:chOff x="1772309" y="4307149"/>
            <a:chExt cx="3116362" cy="528754"/>
          </a:xfrm>
        </p:grpSpPr>
        <p:sp>
          <p:nvSpPr>
            <p:cNvPr id="9" name="TextBox 8"/>
            <p:cNvSpPr txBox="1"/>
            <p:nvPr/>
          </p:nvSpPr>
          <p:spPr>
            <a:xfrm>
              <a:off x="1794209" y="4560313"/>
              <a:ext cx="3071571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uk-UA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Сюди входять модул</a:t>
              </a:r>
              <a:r>
                <a:rPr lang="en-US" altLang="uk-UA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i</a:t>
              </a:r>
              <a:r>
                <a:rPr lang="uk-UA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для веб-додатків</a:t>
              </a:r>
              <a:endParaRPr lang="en-U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772309" y="4307149"/>
              <a:ext cx="3116362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Spring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35" y="4956175"/>
            <a:ext cx="3971290" cy="528871"/>
            <a:chOff x="1772309" y="4307149"/>
            <a:chExt cx="3116362" cy="528626"/>
          </a:xfrm>
        </p:grpSpPr>
        <p:sp>
          <p:nvSpPr>
            <p:cNvPr id="12" name="TextBox 11"/>
            <p:cNvSpPr txBox="1"/>
            <p:nvPr/>
          </p:nvSpPr>
          <p:spPr>
            <a:xfrm>
              <a:off x="1794209" y="4560313"/>
              <a:ext cx="3071571" cy="2754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uk-UA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Контейнер сервлетів для роботи з веб-додатками</a:t>
              </a:r>
              <a:endParaRPr lang="uk-UA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72309" y="4307149"/>
              <a:ext cx="3116362" cy="2754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Apache Tomcat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28634" y="3421514"/>
            <a:ext cx="3143416" cy="528754"/>
            <a:chOff x="1772309" y="4307149"/>
            <a:chExt cx="3116362" cy="528754"/>
          </a:xfrm>
        </p:grpSpPr>
        <p:sp>
          <p:nvSpPr>
            <p:cNvPr id="15" name="TextBox 14"/>
            <p:cNvSpPr txBox="1"/>
            <p:nvPr/>
          </p:nvSpPr>
          <p:spPr>
            <a:xfrm>
              <a:off x="1794209" y="4560313"/>
              <a:ext cx="3071571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uk-UA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Технології для роботи з базою даних</a:t>
              </a:r>
              <a:endParaRPr lang="uk-UA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772309" y="4307149"/>
              <a:ext cx="3116362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  <a:sym typeface="+mn-ea"/>
                </a:rPr>
                <a:t>JPA &amp; Hibernate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8162759" y="2654294"/>
            <a:ext cx="3143416" cy="716714"/>
            <a:chOff x="1772309" y="4307149"/>
            <a:chExt cx="3116362" cy="716714"/>
          </a:xfrm>
        </p:grpSpPr>
        <p:sp>
          <p:nvSpPr>
            <p:cNvPr id="18" name="TextBox 17"/>
            <p:cNvSpPr txBox="1"/>
            <p:nvPr/>
          </p:nvSpPr>
          <p:spPr>
            <a:xfrm>
              <a:off x="1794209" y="4563488"/>
              <a:ext cx="3071571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uk-UA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Паттерн програмування, який допомагає розділити бізнес логіку та роботу з БД</a:t>
              </a:r>
              <a:endParaRPr lang="uk-UA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772309" y="4307149"/>
              <a:ext cx="311636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DAO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8158195" y="4188734"/>
            <a:ext cx="3143416" cy="528754"/>
            <a:chOff x="1772309" y="4307149"/>
            <a:chExt cx="3116362" cy="528754"/>
          </a:xfrm>
        </p:grpSpPr>
        <p:sp>
          <p:nvSpPr>
            <p:cNvPr id="21" name="TextBox 20"/>
            <p:cNvSpPr txBox="1"/>
            <p:nvPr/>
          </p:nvSpPr>
          <p:spPr>
            <a:xfrm>
              <a:off x="1794209" y="4560313"/>
              <a:ext cx="3071571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uk-UA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Засіб для атизації програмних проектів</a:t>
              </a:r>
              <a:endParaRPr lang="uk-UA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772309" y="4307149"/>
              <a:ext cx="3116362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Maven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5400040" y="2047875"/>
            <a:ext cx="1419860" cy="829945"/>
          </a:xfrm>
          <a:prstGeom prst="rect">
            <a:avLst/>
          </a:prstGeom>
          <a:noFill/>
          <a:scene3d>
            <a:camera prst="isometricTopUp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uk-UA" sz="1600" b="1" dirty="0">
                <a:solidFill>
                  <a:schemeClr val="bg1"/>
                </a:solidFill>
                <a:cs typeface="Arial" panose="020B0604020202020204" pitchFamily="34" charset="0"/>
              </a:rPr>
              <a:t>Технології, які були використані</a:t>
            </a:r>
            <a:endParaRPr lang="uk-UA" sz="16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pic>
        <p:nvPicPr>
          <p:cNvPr id="37" name="Изображение 36" descr="icons8-database-1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07510" y="3613785"/>
            <a:ext cx="514350" cy="514350"/>
          </a:xfrm>
          <a:prstGeom prst="rect">
            <a:avLst/>
          </a:prstGeom>
        </p:spPr>
      </p:pic>
      <p:pic>
        <p:nvPicPr>
          <p:cNvPr id="39" name="Изображение 38" descr="spring-3-logo-black-and-whi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980" y="2028825"/>
            <a:ext cx="614680" cy="615315"/>
          </a:xfrm>
          <a:prstGeom prst="rect">
            <a:avLst/>
          </a:prstGeom>
        </p:spPr>
      </p:pic>
      <p:pic>
        <p:nvPicPr>
          <p:cNvPr id="40" name="Изображение 39" descr="tomcat-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245" y="5083175"/>
            <a:ext cx="653415" cy="653415"/>
          </a:xfrm>
          <a:prstGeom prst="rect">
            <a:avLst/>
          </a:prstGeom>
        </p:spPr>
      </p:pic>
      <p:pic>
        <p:nvPicPr>
          <p:cNvPr id="42" name="Изображение 41" descr="leaf-ico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9185" y="4380230"/>
            <a:ext cx="516255" cy="516255"/>
          </a:xfrm>
          <a:prstGeom prst="rect">
            <a:avLst/>
          </a:prstGeom>
        </p:spPr>
      </p:pic>
      <p:sp>
        <p:nvSpPr>
          <p:cNvPr id="87" name="Oval 25"/>
          <p:cNvSpPr>
            <a:spLocks noChangeAspect="1"/>
          </p:cNvSpPr>
          <p:nvPr/>
        </p:nvSpPr>
        <p:spPr>
          <a:xfrm>
            <a:off x="7407590" y="2845201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"/>
          <p:cNvSpPr txBox="1"/>
          <p:nvPr/>
        </p:nvSpPr>
        <p:spPr>
          <a:xfrm>
            <a:off x="4425315" y="333375"/>
            <a:ext cx="4231640" cy="595630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uk-UA" altLang="en-US" sz="4000" spc="300" dirty="0">
                <a:solidFill>
                  <a:schemeClr val="accent2"/>
                </a:solidFill>
                <a:latin typeface="+mj-lt"/>
              </a:rPr>
              <a:t>Презентація проекту</a:t>
            </a:r>
            <a:endParaRPr lang="uk-UA" altLang="en-US" sz="4000" spc="3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blipFill rotWithShape="1">
            <a:blip r:embed="rId1"/>
            <a:stretch>
              <a:fillRect/>
            </a:stretch>
          </a:blipFill>
        </p:spPr>
      </p:sp>
      <p:grpSp>
        <p:nvGrpSpPr>
          <p:cNvPr id="23" name="Group 22"/>
          <p:cNvGrpSpPr/>
          <p:nvPr/>
        </p:nvGrpSpPr>
        <p:grpSpPr>
          <a:xfrm>
            <a:off x="7073060" y="2214846"/>
            <a:ext cx="4896672" cy="2690390"/>
            <a:chOff x="-548507" y="477868"/>
            <a:chExt cx="11570449" cy="6357177"/>
          </a:xfrm>
        </p:grpSpPr>
        <p:sp>
          <p:nvSpPr>
            <p:cNvPr id="24" name="Freeform: Shape 23"/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5" name="Freeform: Shape 24"/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6" name="Freeform: Shape 25"/>
            <p:cNvSpPr/>
            <p:nvPr/>
          </p:nvSpPr>
          <p:spPr>
            <a:xfrm>
              <a:off x="896431" y="839477"/>
              <a:ext cx="8476069" cy="506253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blipFill rotWithShape="1">
              <a:blip r:embed="rId2"/>
              <a:stretch>
                <a:fillRect/>
              </a:stretch>
            </a:blipFill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7" name="Freeform: Shape 26"/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en-US" dirty="0"/>
            </a:p>
          </p:txBody>
        </p:sp>
        <p:sp>
          <p:nvSpPr>
            <p:cNvPr id="28" name="Freeform: Shape 27"/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34" name="Rectangle: Rounded Corners 33"/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35" name="Rectangle: Rounded Corners 34"/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32" name="Rectangle: Rounded Corners 31"/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33" name="Rectangle: Rounded Corners 32"/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 dirty="0"/>
              </a:p>
            </p:txBody>
          </p:sp>
        </p:grpSp>
        <p:sp>
          <p:nvSpPr>
            <p:cNvPr id="31" name="Freeform: Shape 30"/>
            <p:cNvSpPr/>
            <p:nvPr/>
          </p:nvSpPr>
          <p:spPr>
            <a:xfrm>
              <a:off x="3892839" y="837977"/>
              <a:ext cx="5479661" cy="506553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-1" fmla="*/ 2536444 w 3976489"/>
                <a:gd name="connsiteY0-2" fmla="*/ 0 h 4238316"/>
                <a:gd name="connsiteX1-3" fmla="*/ 3976489 w 3976489"/>
                <a:gd name="connsiteY1-4" fmla="*/ 241371 h 4238316"/>
                <a:gd name="connsiteX2-5" fmla="*/ 3968307 w 3976489"/>
                <a:gd name="connsiteY2-6" fmla="*/ 4238316 h 4238316"/>
                <a:gd name="connsiteX3-7" fmla="*/ 0 w 3976489"/>
                <a:gd name="connsiteY3-8" fmla="*/ 4238316 h 4238316"/>
                <a:gd name="connsiteX0-9" fmla="*/ 2536444 w 3976489"/>
                <a:gd name="connsiteY0-10" fmla="*/ 0 h 4238316"/>
                <a:gd name="connsiteX1-11" fmla="*/ 3976489 w 3976489"/>
                <a:gd name="connsiteY1-12" fmla="*/ 213683 h 4238316"/>
                <a:gd name="connsiteX2-13" fmla="*/ 3968307 w 3976489"/>
                <a:gd name="connsiteY2-14" fmla="*/ 4238316 h 4238316"/>
                <a:gd name="connsiteX3-15" fmla="*/ 0 w 3976489"/>
                <a:gd name="connsiteY3-16" fmla="*/ 4238316 h 4238316"/>
                <a:gd name="connsiteX0-17" fmla="*/ 2473335 w 3976489"/>
                <a:gd name="connsiteY0-18" fmla="*/ 0 h 4035268"/>
                <a:gd name="connsiteX1-19" fmla="*/ 3976489 w 3976489"/>
                <a:gd name="connsiteY1-20" fmla="*/ 10635 h 4035268"/>
                <a:gd name="connsiteX2-21" fmla="*/ 3968307 w 3976489"/>
                <a:gd name="connsiteY2-22" fmla="*/ 4035268 h 4035268"/>
                <a:gd name="connsiteX3-23" fmla="*/ 0 w 3976489"/>
                <a:gd name="connsiteY3-24" fmla="*/ 4035268 h 40352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uk-UA" altLang="en-US" dirty="0"/>
              <a:t>Плани на майбутнє</a:t>
            </a:r>
            <a:endParaRPr lang="uk-UA" altLang="en-US" dirty="0"/>
          </a:p>
        </p:txBody>
      </p:sp>
      <p:sp>
        <p:nvSpPr>
          <p:cNvPr id="3" name="Rectangle 2"/>
          <p:cNvSpPr/>
          <p:nvPr/>
        </p:nvSpPr>
        <p:spPr>
          <a:xfrm>
            <a:off x="9168095" y="2803896"/>
            <a:ext cx="2105076" cy="326352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Chevron 3"/>
          <p:cNvSpPr/>
          <p:nvPr/>
        </p:nvSpPr>
        <p:spPr>
          <a:xfrm>
            <a:off x="918830" y="3542172"/>
            <a:ext cx="2042102" cy="893484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2987884" y="3114722"/>
            <a:ext cx="2042102" cy="893484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" name="Chevron 5"/>
          <p:cNvSpPr/>
          <p:nvPr/>
        </p:nvSpPr>
        <p:spPr>
          <a:xfrm>
            <a:off x="5056938" y="2687274"/>
            <a:ext cx="2042102" cy="893484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" name="Chevron 6"/>
          <p:cNvSpPr/>
          <p:nvPr/>
        </p:nvSpPr>
        <p:spPr>
          <a:xfrm>
            <a:off x="7125992" y="2259825"/>
            <a:ext cx="2042102" cy="893484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" name="Chevron 7"/>
          <p:cNvSpPr/>
          <p:nvPr/>
        </p:nvSpPr>
        <p:spPr>
          <a:xfrm>
            <a:off x="9195048" y="1832376"/>
            <a:ext cx="2042102" cy="893484"/>
          </a:xfrm>
          <a:prstGeom prst="chevr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099041" y="3246640"/>
            <a:ext cx="2069053" cy="2820777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ectangle 9"/>
          <p:cNvSpPr/>
          <p:nvPr/>
        </p:nvSpPr>
        <p:spPr>
          <a:xfrm>
            <a:off x="5029988" y="3688604"/>
            <a:ext cx="2069054" cy="237881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ectangle 10"/>
          <p:cNvSpPr/>
          <p:nvPr/>
        </p:nvSpPr>
        <p:spPr>
          <a:xfrm>
            <a:off x="2987884" y="4084563"/>
            <a:ext cx="2042102" cy="198285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2" name="Rectangle 11"/>
          <p:cNvSpPr/>
          <p:nvPr/>
        </p:nvSpPr>
        <p:spPr>
          <a:xfrm>
            <a:off x="932387" y="4495694"/>
            <a:ext cx="2055497" cy="1571722"/>
          </a:xfrm>
          <a:prstGeom prst="rect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/>
          <p:cNvSpPr txBox="1"/>
          <p:nvPr/>
        </p:nvSpPr>
        <p:spPr>
          <a:xfrm>
            <a:off x="1438910" y="3835400"/>
            <a:ext cx="13773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1400" b="1" dirty="0">
                <a:solidFill>
                  <a:schemeClr val="bg1"/>
                </a:solidFill>
                <a:cs typeface="Arial" panose="020B0604020202020204" pitchFamily="34" charset="0"/>
              </a:rPr>
              <a:t>Функціонал</a:t>
            </a:r>
            <a:endParaRPr lang="uk-UA" sz="1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07105" y="3408045"/>
            <a:ext cx="11811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uk-UA" sz="1400" b="1" dirty="0">
                <a:solidFill>
                  <a:schemeClr val="bg1"/>
                </a:solidFill>
                <a:cs typeface="Arial" panose="020B0604020202020204" pitchFamily="34" charset="0"/>
              </a:rPr>
              <a:t>F</a:t>
            </a:r>
            <a:r>
              <a:rPr lang="uk-UA" sz="1400" b="1" dirty="0">
                <a:solidFill>
                  <a:schemeClr val="bg1"/>
                </a:solidFill>
                <a:cs typeface="Arial" panose="020B0604020202020204" pitchFamily="34" charset="0"/>
              </a:rPr>
              <a:t>eedback</a:t>
            </a:r>
            <a:endParaRPr lang="uk-UA" sz="1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76747" y="2872407"/>
            <a:ext cx="10024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1400" b="1" dirty="0">
                <a:solidFill>
                  <a:schemeClr val="bg1"/>
                </a:solidFill>
                <a:cs typeface="Arial" panose="020B0604020202020204" pitchFamily="34" charset="0"/>
              </a:rPr>
              <a:t>Робота з курсами</a:t>
            </a:r>
            <a:endParaRPr lang="uk-UA" sz="1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532370" y="2445385"/>
            <a:ext cx="1246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1400" b="1" dirty="0">
                <a:solidFill>
                  <a:schemeClr val="bg1"/>
                </a:solidFill>
                <a:cs typeface="Arial" panose="020B0604020202020204" pitchFamily="34" charset="0"/>
              </a:rPr>
              <a:t>Особистий кабінет</a:t>
            </a:r>
            <a:endParaRPr lang="uk-UA" sz="1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714865" y="2018030"/>
            <a:ext cx="12255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1400" b="1" dirty="0">
                <a:solidFill>
                  <a:schemeClr val="bg1"/>
                </a:solidFill>
                <a:cs typeface="Arial" panose="020B0604020202020204" pitchFamily="34" charset="0"/>
              </a:rPr>
              <a:t>Мобільний додаток</a:t>
            </a:r>
            <a:endParaRPr lang="uk-UA" sz="14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04169" y="4708398"/>
            <a:ext cx="171193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Покращення вже існуючого функціоналу, щоб вдосконалити роботу </a:t>
            </a:r>
            <a:endParaRPr lang="uk-UA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69294" y="4284333"/>
            <a:ext cx="1711933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Створення сторінки для зворотнього зв</a:t>
            </a:r>
            <a:r>
              <a:rPr lang="en-US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'</a:t>
            </a:r>
            <a:r>
              <a:rPr lang="uk-UA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язку, щоб знати, на що потрібно звернути увагу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234419" y="3860268"/>
            <a:ext cx="1711933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Фіча для адміна, щоб модифікувати та видаляти курси. А також додавати та видаляти завдання для них</a:t>
            </a:r>
            <a:endParaRPr lang="uk-UA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299544" y="3436203"/>
            <a:ext cx="171193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Покращення особистого кабінету користувача (фото для профілю)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364668" y="3012138"/>
            <a:ext cx="1711933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Створення мобільного додатку для комфортного навчання з будь-якої точки планети</a:t>
            </a:r>
            <a:endParaRPr lang="uk-UA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3" name="Rectangle 5"/>
          <p:cNvSpPr/>
          <p:nvPr/>
        </p:nvSpPr>
        <p:spPr>
          <a:xfrm rot="19334430">
            <a:off x="9505307" y="4479235"/>
            <a:ext cx="1350425" cy="1563199"/>
          </a:xfrm>
          <a:custGeom>
            <a:avLst/>
            <a:gdLst/>
            <a:ahLst/>
            <a:cxnLst/>
            <a:rect l="l" t="t" r="r" b="b"/>
            <a:pathLst>
              <a:path w="4039355" h="4675800">
                <a:moveTo>
                  <a:pt x="4034497" y="0"/>
                </a:moveTo>
                <a:lnTo>
                  <a:pt x="4039355" y="1157334"/>
                </a:lnTo>
                <a:lnTo>
                  <a:pt x="4036521" y="1158088"/>
                </a:lnTo>
                <a:lnTo>
                  <a:pt x="4036521" y="4184468"/>
                </a:lnTo>
                <a:lnTo>
                  <a:pt x="2880543" y="4184469"/>
                </a:lnTo>
                <a:lnTo>
                  <a:pt x="2880543" y="2372299"/>
                </a:lnTo>
                <a:lnTo>
                  <a:pt x="1096372" y="4675800"/>
                </a:lnTo>
                <a:lnTo>
                  <a:pt x="242442" y="4014390"/>
                </a:lnTo>
                <a:lnTo>
                  <a:pt x="2044770" y="1687448"/>
                </a:lnTo>
                <a:lnTo>
                  <a:pt x="296924" y="2151986"/>
                </a:lnTo>
                <a:lnTo>
                  <a:pt x="0" y="1034791"/>
                </a:lnTo>
                <a:lnTo>
                  <a:pt x="2097708" y="477269"/>
                </a:lnTo>
                <a:lnTo>
                  <a:pt x="2101111" y="490677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1337</Words>
  <Application>WPS Presentation</Application>
  <PresentationFormat>Widescreen</PresentationFormat>
  <Paragraphs>118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11</vt:i4>
      </vt:variant>
    </vt:vector>
  </HeadingPairs>
  <TitlesOfParts>
    <vt:vector size="24" baseType="lpstr">
      <vt:lpstr>Arial</vt:lpstr>
      <vt:lpstr>SimSun</vt:lpstr>
      <vt:lpstr>Wingdings</vt:lpstr>
      <vt:lpstr>Calibri</vt:lpstr>
      <vt:lpstr>Arial Black</vt:lpstr>
      <vt:lpstr>Adobe Song Std L</vt:lpstr>
      <vt:lpstr>Yu Gothic UI Light</vt:lpstr>
      <vt:lpstr>Microsoft YaHei</vt:lpstr>
      <vt:lpstr/>
      <vt:lpstr>Arial Unicode MS</vt:lpstr>
      <vt:lpstr>Cover and End Slide Master</vt:lpstr>
      <vt:lpstr>Contents Slide Master</vt:lpstr>
      <vt:lpstr>Section Break Slide Master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HP</cp:lastModifiedBy>
  <cp:revision>134</cp:revision>
  <dcterms:created xsi:type="dcterms:W3CDTF">2019-01-14T06:35:00Z</dcterms:created>
  <dcterms:modified xsi:type="dcterms:W3CDTF">2020-08-19T08:59:27Z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1049-11.2.0.9635</vt:lpwstr>
  </property>
</Properties>
</file>

<file path=docProps/thumbnail.jpeg>
</file>